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3291840"/>
            <a:ext cx="2377440" cy="237744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503920" y="2377440"/>
            <a:ext cx="1554480" cy="1554480"/>
          </a:xfrm>
          <a:prstGeom prst="ellipse">
            <a:avLst/>
          </a:prstGeom>
          <a:solidFill>
            <a:srgbClr val="02C39A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548640" y="-548640"/>
            <a:ext cx="2011680" cy="2011680"/>
          </a:xfrm>
          <a:prstGeom prst="ellipse">
            <a:avLst/>
          </a:prstGeom>
          <a:solidFill>
            <a:srgbClr val="00A896">
              <a:alpha val="35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4173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· SALES ACADEMY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Selling Skills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971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 of Consultative Selling in Molecular Diagnostics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434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FC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guide for the MASS commercial team — from first contact to lasting partnership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We’ll Cover Today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020" y="1299820"/>
            <a:ext cx="372161" cy="37216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1615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 Sales Cycle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5087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roadmap from prospecting to partnership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47672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20" y="2013052"/>
            <a:ext cx="372161" cy="37216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34440" y="192938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Knowing Your Customer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234440" y="2221992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Physicians, hospitals, corporates &amp; patients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2660904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20" y="2726284"/>
            <a:ext cx="372161" cy="37216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34440" y="264261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 Selling Steps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234440" y="2935224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Rapport, discovery, value, objections, closing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548640" y="33741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20" y="3439516"/>
            <a:ext cx="372161" cy="372161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234440" y="33558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Essentials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1234440" y="3648456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Listening, questioning &amp; body language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548640" y="408736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20" y="4152748"/>
            <a:ext cx="372161" cy="372161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34440" y="40690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Success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234440" y="436168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KPIs that show you’re on track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Selling in Diagnostics Is Different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23" y="1534363"/>
            <a:ext cx="405994" cy="4059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Complex Science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are physicians and scientists — credibility depends on genuine technical fluency, not a pitch.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92040" y="1463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63" y="153436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Longer Cycles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builds over multiple visits; genetic testing decisions rarely close on the first meeting.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" y="340888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 Is the Product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selling confidence in an accurate result that can change a patient’s care plan.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63" y="340888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Regulated &amp; Ethical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489204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claim must be accurate — overpromising on turnaround or accuracy damages the whole relationship.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ROADMAP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 Sales Cycle at a Glance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658112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0A89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658112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703832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Rapport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682240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859024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280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859024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904744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 Needs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3883152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059936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0A89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059936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105656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Value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5084064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260848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2809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260848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306568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 Objections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6284976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61760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0A896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61760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507480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7485888" y="2587752"/>
            <a:ext cx="17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662672" y="2331720"/>
            <a:ext cx="1024128" cy="868680"/>
          </a:xfrm>
          <a:prstGeom prst="roundRect">
            <a:avLst>
              <a:gd name="adj" fmla="val 10526"/>
            </a:avLst>
          </a:prstGeom>
          <a:solidFill>
            <a:srgbClr val="02809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7662672" y="2386584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7708392" y="2633472"/>
            <a:ext cx="9326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Up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57200" y="3520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relationship, not a transaction — each step earns the right to the next.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Your Customer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23" y="1534363"/>
            <a:ext cx="405994" cy="4059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Physicians &amp; HCPs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Referring doctors across specialties — want clinical accuracy, fast turnaround, and support interpreting results.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9204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63" y="153436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Hospitals &amp; Labs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accounts — value reliability, pricing structure, and dependable logistics at scale.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" y="340888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Corporate &amp; Wellness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and wellness programs — focused on value, simplicity, and employee experience.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63" y="340888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Patients &amp; Families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489204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 beneficiary — need empathy, clear explanation, and reassurance during a sensitive moment.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731520"/>
            <a:ext cx="2194560" cy="2194560"/>
          </a:xfrm>
          <a:prstGeom prst="ellipse">
            <a:avLst/>
          </a:prstGeom>
          <a:solidFill>
            <a:srgbClr val="028090">
              <a:alpha val="4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55448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6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6517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Prospecting &amp; Territory Planning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290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the right doors to knock 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Before You Prospect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469" y="1281989"/>
            <a:ext cx="270662" cy="27066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18872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your territory: hospitals, clinics, labs, and key referring physicians by specialty.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9202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69" y="1967789"/>
            <a:ext cx="270662" cy="27066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51560" y="187452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Prioritize accounts by potential volume and strategic fit — not just proximity.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02920" y="26060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69" y="2653589"/>
            <a:ext cx="270662" cy="27066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51560" y="256032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each account before the first visit: their current lab partner, patient mix, pain points.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502920" y="32918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469" y="3339389"/>
            <a:ext cx="270662" cy="27066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51560" y="324612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 weekly visit plan with clear objectives for each call, not just "check in."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502920" y="39776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69" y="4025189"/>
            <a:ext cx="270662" cy="27066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51560" y="393192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every touchpoint in the CRM so nothing depends on memory.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Rapport &amp; Trust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937760" cy="3291840"/>
          </a:xfrm>
          <a:prstGeom prst="roundRect">
            <a:avLst>
              <a:gd name="adj" fmla="val 2222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3716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Trust Is Earned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182880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Lead with genuine interest in their practice, not your product.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48716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Be consistently reliable — show up when you say you will.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145536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Bring useful information, not just promotional material.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80390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Respect their time: come prepared, stay on point.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806440" y="1600200"/>
            <a:ext cx="1280160" cy="128016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2861" y="1766621"/>
            <a:ext cx="947318" cy="94731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623560" y="30175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"People buy from those they trust — trust is built one honest interaction at a time."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 Discovery — Ask Before You Present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sales conversations are led by questions, not statements. Uncover the real need before proposing a solution.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EEF6F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5800" y="1920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Situation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24028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testing options are you currently using for these cases?"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63440" y="178308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EEF6F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920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224028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"What’s the biggest challenge with turnaround time or reporting today?"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34747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EEF6F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85800" y="3611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Implication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3931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 does a delayed or unclear result affect your patient management?"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34747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EEF6F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92040" y="3611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Need-Payoff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892040" y="3931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results arrived faster and clearer, how would that change your workflow?"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Presenting Value — Features vs. Benefits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don’t buy features — they buy what those features do for them. Always translate.</a:t>
            </a:r>
            <a:endParaRPr lang="en-US" sz="12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4389120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Feature (What It Is)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Benefit (Why It Matters)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Whole Exome Sequencing (WES) coverage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Fewer repeat tests — broader diagnostic yield in a single sample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In-house molecular dry lab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Faster, more predictable turnaround for your patients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Certified genetic counseling support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You’re never alone interpreting a complex result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Structured reporting format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</a:rPr>
                        <a:t>Clear, actionable reports that save you review time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Handling Objections with Confidence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5212080"/>
              </a:tblGrid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Objection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Confident Response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"It’s too expensive."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Compare cost of one accurate test vs. repeated testing and delayed diagnosis.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"We already use another lab."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Ask what’s working well and where there’s room to add value alongside it.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"Turnaround is too slow for us."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Clarify current TAT vs. actual need — offer a pilot case to prove speed.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"I don’t trust the results."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Share accreditation, QC process, and offer a reference case discussion.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Golden rule: an objection is a request for more information — never argue, clarify.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— Earning the Commitment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23" y="1534363"/>
            <a:ext cx="405994" cy="4059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Trial Close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small commitment early: "Would a pilot case work for your next relevant patient?"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92040" y="146304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63" y="153436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 Close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the agreed value points, then ask directly for the next step.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" y="340888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Assumptive Close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forward naturally: "I’ll set up your account — shall we start Monday?"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63" y="340888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Urgency (Honest)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489204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a real, relevant deadline — never fabricate false urgency.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Follow-Up &amp; Relationship Building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sale doesn’t end at commitment — it’s where the relationship truly begins.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2011680"/>
            <a:ext cx="1417320" cy="14173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20040" y="350215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receipt &amp; set expectations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55574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2537460"/>
            <a:ext cx="2857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60270" y="2011680"/>
            <a:ext cx="1417320" cy="14173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023110" y="350215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during processing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2160270" y="255574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77590" y="2537460"/>
            <a:ext cx="2857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63340" y="2011680"/>
            <a:ext cx="1417320" cy="14173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26180" y="350215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results with support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863340" y="255574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280660" y="2537460"/>
            <a:ext cx="2857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66410" y="2011680"/>
            <a:ext cx="1417320" cy="14173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29250" y="350215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feedback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5566410" y="255574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983730" y="2537460"/>
            <a:ext cx="2857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9480" y="2011680"/>
            <a:ext cx="1417320" cy="14173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0" y="350215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Re-engage for next case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7269480" y="2555748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INTERACTION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Essentials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23" y="1534363"/>
            <a:ext cx="405994" cy="4059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Active Listening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to understand, not to reply — confirm what you heard before responding.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9204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63" y="153436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Questions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 "what" and "how" questions that invite real conversation.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" y="340888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Body Language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open posture and eye contact — it signals confidence and honesty.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63" y="340888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Tone &amp; Warmth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489204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calm, respectful tone builds trust faster than any script.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REFERENCE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Do’s and Don’ts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3931920" cy="3429000"/>
          </a:xfrm>
          <a:prstGeom prst="roundRect">
            <a:avLst>
              <a:gd name="adj" fmla="val 2133"/>
            </a:avLst>
          </a:prstGeom>
          <a:solidFill>
            <a:srgbClr val="EAF7F0"/>
          </a:solidFill>
          <a:ln/>
        </p:spPr>
      </p:sp>
      <p:sp>
        <p:nvSpPr>
          <p:cNvPr id="5" name="Shape 3"/>
          <p:cNvSpPr/>
          <p:nvPr/>
        </p:nvSpPr>
        <p:spPr>
          <a:xfrm>
            <a:off x="4754880" y="1188720"/>
            <a:ext cx="3931920" cy="3429000"/>
          </a:xfrm>
          <a:prstGeom prst="roundRect">
            <a:avLst>
              <a:gd name="adj" fmla="val 2133"/>
            </a:avLst>
          </a:prstGeom>
          <a:solidFill>
            <a:srgbClr val="FBEAEA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137160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92" y="1425092"/>
            <a:ext cx="304495" cy="30449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39903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8A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983480" y="1371600"/>
            <a:ext cx="411480" cy="4114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972" y="1425092"/>
            <a:ext cx="304495" cy="30449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3990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27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DON’T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19659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Prepare before every visit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85800" y="258775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Ask questions before pitching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685800" y="320954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Follow up as promised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685800" y="383133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Admit when you don’t know something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983480" y="19659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Oversell turnaround or accuracy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4983480" y="258775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Interrupt or rush the customer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4983480" y="320954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Disappear after the sale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4983480" y="383133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Criticize a competitor by name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KPIS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Success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965960" cy="1737360"/>
          </a:xfrm>
          <a:prstGeom prst="roundRect">
            <a:avLst>
              <a:gd name="adj" fmla="val 4211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69164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20+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774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visits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week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560320" y="1463040"/>
            <a:ext cx="1965960" cy="1737360"/>
          </a:xfrm>
          <a:prstGeom prst="roundRect">
            <a:avLst>
              <a:gd name="adj" fmla="val 4211"/>
            </a:avLst>
          </a:prstGeom>
          <a:solidFill>
            <a:srgbClr val="00A89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560320" y="169164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2651760" y="23774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Lead-to-account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target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1965960" cy="1737360"/>
          </a:xfrm>
          <a:prstGeom prst="roundRect">
            <a:avLst>
              <a:gd name="adj" fmla="val 4211"/>
            </a:avLst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63440" y="169164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&lt;48h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23774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time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first meeting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766560" y="1463040"/>
            <a:ext cx="1965960" cy="1737360"/>
          </a:xfrm>
          <a:prstGeom prst="roundRect">
            <a:avLst>
              <a:gd name="adj" fmla="val 4211"/>
            </a:avLst>
          </a:prstGeom>
          <a:solidFill>
            <a:srgbClr val="00A89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66560" y="169164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0" y="23774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retention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over year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5204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matter, but they should always trace back to real, trusted relationships.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846" y="1330086"/>
            <a:ext cx="284196" cy="2841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6187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in diagnostics is built on trust, science, and consistency — not pressure.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02920" y="1975104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6" y="2025030"/>
            <a:ext cx="284196" cy="2841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1956816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of the sales cycle earns the right to the next; don’t skip discovery.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02920" y="2670048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46" y="2719974"/>
            <a:ext cx="284196" cy="2841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features into benefits the customer actually cares about.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502920" y="3364992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46" y="3414918"/>
            <a:ext cx="284196" cy="28419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3346704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Objections are requests for clarity — respond with confidence, not defensiveness.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502920" y="4059936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46" y="4109862"/>
            <a:ext cx="284196" cy="28419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97280" y="4041648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relationship starts, not ends, at the close.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3291840"/>
            <a:ext cx="2377440" cy="237744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548640" y="-548640"/>
            <a:ext cx="2011680" cy="2011680"/>
          </a:xfrm>
          <a:prstGeom prst="ellipse">
            <a:avLst/>
          </a:prstGeom>
          <a:solidFill>
            <a:srgbClr val="00A896">
              <a:alpha val="3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840480" y="1097280"/>
            <a:ext cx="1097280" cy="10972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3126" y="1239926"/>
            <a:ext cx="811987" cy="81198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4688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3200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 — MASS Diagnostics Sales Academy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Basic Selling Skills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2026-09-07T17:14:24Z</dcterms:created>
  <dcterms:modified xsi:type="dcterms:W3CDTF">2026-09-07T17:14:24Z</dcterms:modified>
</cp:coreProperties>
</file>