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9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20" y="3291840"/>
            <a:ext cx="2377440" cy="2377440"/>
          </a:xfrm>
          <a:prstGeom prst="ellipse">
            <a:avLst/>
          </a:prstGeom>
          <a:solidFill>
            <a:srgbClr val="028090">
              <a:alpha val="3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8503920" y="2377440"/>
            <a:ext cx="1554480" cy="1554480"/>
          </a:xfrm>
          <a:prstGeom prst="ellipse">
            <a:avLst/>
          </a:prstGeom>
          <a:solidFill>
            <a:srgbClr val="02C39A">
              <a:alpha val="4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548640" y="-548640"/>
            <a:ext cx="2011680" cy="2011680"/>
          </a:xfrm>
          <a:prstGeom prst="ellipse">
            <a:avLst/>
          </a:prstGeom>
          <a:solidFill>
            <a:srgbClr val="00A896">
              <a:alpha val="35000"/>
            </a:srgbClr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41732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· SALES ACADEMY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783080"/>
            <a:ext cx="7589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Dry Lab Operations Basics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2971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Operating Procedures — From Sample Receiving to Results Delivery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4434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AFC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the full sample journey behind every result you sell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Dry Lab Operations Basics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/ 18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We’ll Cover Today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234440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020" y="1299820"/>
            <a:ext cx="372161" cy="372161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34440" y="121615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Sample Journey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1234440" y="1508760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end-to-end process flow, stage by stage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1947672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020" y="2013052"/>
            <a:ext cx="372161" cy="37216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234440" y="1929384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Nine Operational Stages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1234440" y="2221992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receiving the customer to delivering results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548640" y="2660904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020" y="2726284"/>
            <a:ext cx="372161" cy="372161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234440" y="2642616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Quality &amp; Compliance</a:t>
            </a:r>
            <a:endParaRPr lang="en-US" sz="1500" dirty="0"/>
          </a:p>
        </p:txBody>
      </p:sp>
      <p:sp>
        <p:nvSpPr>
          <p:cNvPr id="15" name="Text 10"/>
          <p:cNvSpPr txBox="1"/>
          <p:nvPr/>
        </p:nvSpPr>
        <p:spPr>
          <a:xfrm>
            <a:off x="1234440" y="2935224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Chain of custody, rejection criteria, confidentiality</a:t>
            </a:r>
            <a:endParaRPr lang="en-US" sz="1200" dirty="0"/>
          </a:p>
        </p:txBody>
      </p:sp>
      <p:sp>
        <p:nvSpPr>
          <p:cNvPr id="16" name="Shape 11"/>
          <p:cNvSpPr/>
          <p:nvPr/>
        </p:nvSpPr>
        <p:spPr>
          <a:xfrm>
            <a:off x="548640" y="3374136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20" y="3439516"/>
            <a:ext cx="372161" cy="372161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234440" y="3355848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Common Errors</a:t>
            </a:r>
            <a:endParaRPr lang="en-US" sz="1500" dirty="0"/>
          </a:p>
        </p:txBody>
      </p:sp>
      <p:sp>
        <p:nvSpPr>
          <p:cNvPr id="19" name="Text 13"/>
          <p:cNvSpPr txBox="1"/>
          <p:nvPr/>
        </p:nvSpPr>
        <p:spPr>
          <a:xfrm>
            <a:off x="1234440" y="3648456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goes wrong and how to prevent it</a:t>
            </a:r>
            <a:endParaRPr lang="en-US" sz="1200" dirty="0"/>
          </a:p>
        </p:txBody>
      </p:sp>
      <p:sp>
        <p:nvSpPr>
          <p:cNvPr id="20" name="Shape 14"/>
          <p:cNvSpPr/>
          <p:nvPr/>
        </p:nvSpPr>
        <p:spPr>
          <a:xfrm>
            <a:off x="548640" y="4087368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020" y="4152748"/>
            <a:ext cx="372161" cy="372161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234440" y="406908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Roles &amp; Responsibilities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1234440" y="4361688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owns each stage of the process</a:t>
            </a:r>
            <a:endParaRPr lang="en-US" sz="1200" dirty="0"/>
          </a:p>
        </p:txBody>
      </p:sp>
      <p:sp>
        <p:nvSpPr>
          <p:cNvPr id="24" name="Text 17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Dry Lab Operations Basics</a:t>
            </a:r>
            <a:endParaRPr lang="en-US" sz="900" dirty="0"/>
          </a:p>
        </p:txBody>
      </p:sp>
      <p:sp>
        <p:nvSpPr>
          <p:cNvPr id="25" name="Text 18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OVERVIEW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Sample Journey — End to End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1783080" cy="777240"/>
          </a:xfrm>
          <a:prstGeom prst="roundRect">
            <a:avLst>
              <a:gd name="adj" fmla="val 11765"/>
            </a:avLst>
          </a:prstGeom>
          <a:solidFill>
            <a:srgbClr val="02809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457200" y="1426464"/>
            <a:ext cx="1783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664208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Receiving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2240280" y="1591056"/>
            <a:ext cx="164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2404872" y="1371600"/>
            <a:ext cx="1783080" cy="777240"/>
          </a:xfrm>
          <a:prstGeom prst="roundRect">
            <a:avLst>
              <a:gd name="adj" fmla="val 11765"/>
            </a:avLst>
          </a:prstGeom>
          <a:solidFill>
            <a:srgbClr val="00A89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404872" y="1426464"/>
            <a:ext cx="1783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404872" y="1664208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Collection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4187952" y="1591056"/>
            <a:ext cx="164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352544" y="1371600"/>
            <a:ext cx="1783080" cy="777240"/>
          </a:xfrm>
          <a:prstGeom prst="roundRect">
            <a:avLst>
              <a:gd name="adj" fmla="val 11765"/>
            </a:avLst>
          </a:prstGeom>
          <a:solidFill>
            <a:srgbClr val="02809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352544" y="1426464"/>
            <a:ext cx="1783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352544" y="1664208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Handling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135624" y="1591056"/>
            <a:ext cx="164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0216" y="1371600"/>
            <a:ext cx="1783080" cy="777240"/>
          </a:xfrm>
          <a:prstGeom prst="roundRect">
            <a:avLst>
              <a:gd name="adj" fmla="val 11765"/>
            </a:avLst>
          </a:prstGeom>
          <a:solidFill>
            <a:srgbClr val="00A89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300216" y="1426464"/>
            <a:ext cx="1783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6300216" y="1664208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Registration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2651760"/>
            <a:ext cx="1783080" cy="777240"/>
          </a:xfrm>
          <a:prstGeom prst="roundRect">
            <a:avLst>
              <a:gd name="adj" fmla="val 11765"/>
            </a:avLst>
          </a:prstGeom>
          <a:solidFill>
            <a:srgbClr val="028090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457200" y="2706624"/>
            <a:ext cx="1783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57200" y="2944368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Sorting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2240280" y="2871216"/>
            <a:ext cx="164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2404872" y="2651760"/>
            <a:ext cx="1783080" cy="777240"/>
          </a:xfrm>
          <a:prstGeom prst="roundRect">
            <a:avLst>
              <a:gd name="adj" fmla="val 11765"/>
            </a:avLst>
          </a:prstGeom>
          <a:solidFill>
            <a:srgbClr val="00A896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2404872" y="2706624"/>
            <a:ext cx="1783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2404872" y="2944368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Shipping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4187952" y="2871216"/>
            <a:ext cx="164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4352544" y="2651760"/>
            <a:ext cx="1783080" cy="777240"/>
          </a:xfrm>
          <a:prstGeom prst="roundRect">
            <a:avLst>
              <a:gd name="adj" fmla="val 11765"/>
            </a:avLst>
          </a:prstGeom>
          <a:solidFill>
            <a:srgbClr val="028090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4352544" y="2706624"/>
            <a:ext cx="1783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4352544" y="2944368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Tracking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6135624" y="2871216"/>
            <a:ext cx="164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6300216" y="2651760"/>
            <a:ext cx="1783080" cy="777240"/>
          </a:xfrm>
          <a:prstGeom prst="roundRect">
            <a:avLst>
              <a:gd name="adj" fmla="val 11765"/>
            </a:avLst>
          </a:prstGeom>
          <a:solidFill>
            <a:srgbClr val="00A896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6300216" y="2706624"/>
            <a:ext cx="1783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6300216" y="2944368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1100" dirty="0"/>
          </a:p>
        </p:txBody>
      </p:sp>
      <p:sp>
        <p:nvSpPr>
          <p:cNvPr id="34" name="Text 32"/>
          <p:cNvSpPr txBox="1"/>
          <p:nvPr/>
        </p:nvSpPr>
        <p:spPr>
          <a:xfrm>
            <a:off x="457200" y="214884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▾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457200" y="3886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stage hands off to the next through a documented, verified checkpoint.</a:t>
            </a:r>
            <a:endParaRPr lang="en-US" sz="1250" dirty="0"/>
          </a:p>
        </p:txBody>
      </p:sp>
      <p:sp>
        <p:nvSpPr>
          <p:cNvPr id="36" name="Text 34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Dry Lab Operations Basics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1 · SOP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Receiving &amp; Greeting the Customer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909560" y="32004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80883" y="391363"/>
            <a:ext cx="405994" cy="40599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9601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a professional first touchpoint and confirm the sample/order is ready for processing.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457200" y="14630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57200" y="14630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14173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Greet the customer warmly and confirm appointment or referral details.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57200" y="19202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57200" y="19202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914400" y="18745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patient identity using two identifiers (full name + date of birth or ID).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57200" y="23774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57200" y="23774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23317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the test requisition form is complete and signed by the ordering physician.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57200" y="28346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57200" y="28346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914400" y="27889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the process, expected turnaround time, and next steps to the customer.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457200" y="32918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457200" y="32918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914400" y="32461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the customer to the collection area, or confirm courier pickup arrangements.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457200" y="4434840"/>
            <a:ext cx="8229600" cy="502920"/>
          </a:xfrm>
          <a:prstGeom prst="roundRect">
            <a:avLst>
              <a:gd name="adj" fmla="val 10909"/>
            </a:avLst>
          </a:prstGeom>
          <a:solidFill>
            <a:srgbClr val="FFF4E5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594360" y="4489704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B56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CONTROL POINT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594360" y="4681728"/>
            <a:ext cx="7955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4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sample is accepted for processing without a complete, signed requisition form.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Dry Lab Operations Basics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2 · SOP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Sample Collection Requirements</a:t>
            </a:r>
            <a:endParaRPr lang="en-US" sz="2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377440"/>
                <a:gridCol w="1737360"/>
                <a:gridCol w="2103120"/>
              </a:tblGrid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Test Type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Sample Type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Volume / Tube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Special Note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WES / NGS panels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Whole blood (EDTA)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3–5 mL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Avoid hemolysis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NIPT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Maternal blood (cfDNA tube)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10 mL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Draw after 10 weeks gestation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Carrier screening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Buccal swab or blood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2 swabs / 3 mL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Swabs are room-temp stable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Postnatal panel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Whole blood (EDTA)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3–5 mL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Refrigerate if shipment is delayed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457200" y="45720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Signed informed consent is required before collection for every genetic test.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Dry Lab Operations Basics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3 · SOP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Sample Handling &amp; Preservation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909560" y="32004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80883" y="391363"/>
            <a:ext cx="405994" cy="40599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9601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 sample integrity from the moment of collection through lab entry.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457200" y="14630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57200" y="14630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14173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Label every tube immediately at the point of collection — never pre-label.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57200" y="19202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57200" y="19202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914400" y="18745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 the label to the requisition form and the patient’s ID/wristband.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57200" y="23774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57200" y="23774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23317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 at the required condition (room temperature / 2–8°C / frozen) per test type.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57200" y="28346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57200" y="28346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914400" y="27889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the exact time of collection and note any handling deviation immediately.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457200" y="32918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457200" y="32918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914400" y="32461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 unbroken chain-of-custody documentation from this point forward.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457200" y="4434840"/>
            <a:ext cx="8229600" cy="502920"/>
          </a:xfrm>
          <a:prstGeom prst="roundRect">
            <a:avLst>
              <a:gd name="adj" fmla="val 10909"/>
            </a:avLst>
          </a:prstGeom>
          <a:solidFill>
            <a:srgbClr val="FFF4E5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594360" y="4489704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B56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CONTROL POINT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594360" y="4681728"/>
            <a:ext cx="7955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4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unlabeled or mismatched sample is rejected — no exceptions, no reprocessing.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Dry Lab Operations Basics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4 · SOP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Registration &amp; Data Entry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909560" y="32004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80883" y="391363"/>
            <a:ext cx="405994" cy="40599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9601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the accurate digital record that drives every downstream step.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457200" y="14630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57200" y="14630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14173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patient demographics and the test order into the LIS.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57200" y="19202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57200" y="19202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914400" y="18745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 a unique barcode / accession number to the sample.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57200" y="23774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57200" y="23774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23317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Cross-check entered data against the requisition form (second-person verification).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57200" y="28346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57200" y="28346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914400" y="27889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 any missing clinical information (ICD code, physician details) before proceeding.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457200" y="32918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457200" y="32918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914400" y="32461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billing and insurance details are attached to the record.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457200" y="4434840"/>
            <a:ext cx="8229600" cy="502920"/>
          </a:xfrm>
          <a:prstGeom prst="roundRect">
            <a:avLst>
              <a:gd name="adj" fmla="val 10909"/>
            </a:avLst>
          </a:prstGeom>
          <a:solidFill>
            <a:srgbClr val="FFF4E5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594360" y="4489704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B56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CONTROL POINT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594360" y="4681728"/>
            <a:ext cx="7955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4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Double-entry verification is required before a sample can move to sorting.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Dry Lab Operations Basics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5 · SOP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&amp; Batching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909560" y="32004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80883" y="391363"/>
            <a:ext cx="405994" cy="40599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9601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 each sample efficiently to the correct processing stream.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457200" y="14630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57200" y="14630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14173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 samples by test type — in-house processing vs. send-out.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57200" y="19202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57200" y="19202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914400" y="18745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STAT / urgent cases from routine batches.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57200" y="23774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57200" y="23774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23317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send-out samples by destination reference lab.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57200" y="28346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57200" y="28346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914400" y="27889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the batch manifest matches the physical sample count exactly.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457200" y="32918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457200" y="32918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914400" y="32461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completed batches in the designated area awaiting shipment or processing.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457200" y="4434840"/>
            <a:ext cx="8229600" cy="502920"/>
          </a:xfrm>
          <a:prstGeom prst="roundRect">
            <a:avLst>
              <a:gd name="adj" fmla="val 10909"/>
            </a:avLst>
          </a:prstGeom>
          <a:solidFill>
            <a:srgbClr val="FFF4E5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594360" y="4489704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B56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CONTROL POINT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594360" y="4681728"/>
            <a:ext cx="7955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4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batch is reconciled against its manifest before it leaves sorting.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Dry Lab Operations Basics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6 · SOP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Shipping &amp; Logistics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909560" y="32004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80883" y="391363"/>
            <a:ext cx="405994" cy="40599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9601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samples to their destination without compromising integrity.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457200" y="14630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57200" y="14630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14173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Package according to sample class — cold chain, ambient, or frozen.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57200" y="19202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57200" y="19202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914400" y="18745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 temperature monitors/loggers on all cold-chain shipments.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57200" y="23774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57200" y="23774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23317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shipping documentation: waybill, packing list, and customs forms if international.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57200" y="28346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57200" y="28346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914400" y="27889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 a courier with a tracked, time-defined service level.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457200" y="32918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457200" y="32918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914400" y="32461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pickup and record the tracking number against every sample ID in the LIS.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457200" y="4434840"/>
            <a:ext cx="8229600" cy="502920"/>
          </a:xfrm>
          <a:prstGeom prst="roundRect">
            <a:avLst>
              <a:gd name="adj" fmla="val 10909"/>
            </a:avLst>
          </a:prstGeom>
          <a:solidFill>
            <a:srgbClr val="FFF4E5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594360" y="4489704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B56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CONTROL POINT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594360" y="4681728"/>
            <a:ext cx="7955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4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shipment leaves the facility without a tracking number logged for every sample.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Dry Lab Operations Basics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18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7 · SOP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Tracking &amp; Status Updates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909560" y="32004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80883" y="391363"/>
            <a:ext cx="405994" cy="40599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9601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 visibility of every sample and keep customers informed proactively.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457200" y="14630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57200" y="14630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14173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sample status at each milestone: received, in transit, at lab, in process, resulted.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57200" y="19202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57200" y="19202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914400" y="18745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 courier tracking daily for all in-transit shipments.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57200" y="23774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57200" y="23774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23317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Proactively notify the sales or customer contact of any delay.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57200" y="28346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57200" y="28346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914400" y="27889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Escalate samples approaching a TAT breach to the lab manager immediately.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457200" y="32918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457200" y="32918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914400" y="32461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all customer inquiries and responses in the CRM / LIS.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457200" y="4434840"/>
            <a:ext cx="8229600" cy="502920"/>
          </a:xfrm>
          <a:prstGeom prst="roundRect">
            <a:avLst>
              <a:gd name="adj" fmla="val 10909"/>
            </a:avLst>
          </a:prstGeom>
          <a:solidFill>
            <a:srgbClr val="FFF4E5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594360" y="4489704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B56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CONTROL POINT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594360" y="4681728"/>
            <a:ext cx="7955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4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sample with no status change for 24+ hours is auto-flagged for review.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Dry Lab Operations Basics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18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8 · SOP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Results Collection from Partner Labs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909560" y="32004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80883" y="391363"/>
            <a:ext cx="405994" cy="40599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9601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Receive results accurately and verify them before they move to the customer.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457200" y="14630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57200" y="14630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14173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Retrieve results through the secure partner portal or encrypted transfer only.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57200" y="19202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57200" y="19202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914400" y="18745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 each report to its accession number and patient record.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57200" y="23774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57200" y="23774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23317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 a completeness check — all requested panels or genes are present.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57200" y="28346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57200" y="28346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914400" y="27889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 discrepancies or incomplete reports back to the reference lab immediately.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457200" y="32918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457200" y="32918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914400" y="32461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the result-received date against the committed turnaround time.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457200" y="4434840"/>
            <a:ext cx="8229600" cy="502920"/>
          </a:xfrm>
          <a:prstGeom prst="roundRect">
            <a:avLst>
              <a:gd name="adj" fmla="val 10909"/>
            </a:avLst>
          </a:prstGeom>
          <a:solidFill>
            <a:srgbClr val="FFF4E5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594360" y="4489704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B56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CONTROL POINT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594360" y="4681728"/>
            <a:ext cx="7955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4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report is never released internally without accession-number matching.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Dry Lab Operations Basics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18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9 · SOP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Results Handling &amp; Delivery to Customer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909560" y="32004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80883" y="391363"/>
            <a:ext cx="405994" cy="40599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9601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 accurate results securely and support the customer in understanding them.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457200" y="14630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57200" y="14630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14173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 the report to the assigned genetic counselor or medical team for review if required.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57200" y="19202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57200" y="19202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914400" y="18745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 only through a secure, confidential channel — never open email or chat apps.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57200" y="23774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57200" y="23774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23317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receipt directly with the ordering physician or customer.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57200" y="28346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57200" y="28346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914400" y="27889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counseling or consultation support for complex or positive results.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457200" y="3291840"/>
            <a:ext cx="310896" cy="3108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457200" y="32918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914400" y="32461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Archive the final report in the patient record per the retention policy.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457200" y="4434840"/>
            <a:ext cx="8229600" cy="502920"/>
          </a:xfrm>
          <a:prstGeom prst="roundRect">
            <a:avLst>
              <a:gd name="adj" fmla="val 10909"/>
            </a:avLst>
          </a:prstGeom>
          <a:solidFill>
            <a:srgbClr val="FFF4E5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594360" y="4489704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B56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CONTROL POINT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594360" y="4681728"/>
            <a:ext cx="7955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4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Confidentiality is never compromised for speed.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Dry Lab Operations Basics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18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EVERY STAGE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Quality &amp; Compliance Checkpoints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3931920" cy="1600200"/>
          </a:xfrm>
          <a:prstGeom prst="roundRect">
            <a:avLst>
              <a:gd name="adj" fmla="val 4571"/>
            </a:avLst>
          </a:prstGeom>
          <a:solidFill>
            <a:srgbClr val="F7FBFA"/>
          </a:solidFill>
          <a:ln w="12700">
            <a:solidFill>
              <a:srgbClr val="DCE9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46304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7123" y="1534363"/>
            <a:ext cx="405994" cy="40599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371600" y="143560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Chain of Custody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01168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handoff — collection to results — is documented, timestamped, and signed.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663440" y="1234440"/>
            <a:ext cx="3931920" cy="1600200"/>
          </a:xfrm>
          <a:prstGeom prst="roundRect">
            <a:avLst>
              <a:gd name="adj" fmla="val 4571"/>
            </a:avLst>
          </a:prstGeom>
          <a:solidFill>
            <a:srgbClr val="F7FBFA"/>
          </a:solidFill>
          <a:ln w="12700">
            <a:solidFill>
              <a:srgbClr val="DCE9E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892040" y="146304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363" y="1534363"/>
            <a:ext cx="405994" cy="40599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577840" y="143560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Sample Identification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4892040" y="201168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Barcode and two-identifier checks happen at every stage transition, not just once.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457200" y="3108960"/>
            <a:ext cx="3931920" cy="1600200"/>
          </a:xfrm>
          <a:prstGeom prst="roundRect">
            <a:avLst>
              <a:gd name="adj" fmla="val 4571"/>
            </a:avLst>
          </a:prstGeom>
          <a:solidFill>
            <a:srgbClr val="F7FBFA"/>
          </a:solidFill>
          <a:ln w="12700">
            <a:solidFill>
              <a:srgbClr val="DCE9E7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85800" y="333756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123" y="3408883"/>
            <a:ext cx="405994" cy="40599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371600" y="331012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Integrity</a:t>
            </a:r>
            <a:endParaRPr lang="en-US" sz="1400" dirty="0"/>
          </a:p>
        </p:txBody>
      </p:sp>
      <p:sp>
        <p:nvSpPr>
          <p:cNvPr id="18" name="Text 13"/>
          <p:cNvSpPr txBox="1"/>
          <p:nvPr/>
        </p:nvSpPr>
        <p:spPr>
          <a:xfrm>
            <a:off x="685800" y="388620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Second-person verification on entry; no single point of unchecked data entry.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4663440" y="3108960"/>
            <a:ext cx="3931920" cy="1600200"/>
          </a:xfrm>
          <a:prstGeom prst="roundRect">
            <a:avLst>
              <a:gd name="adj" fmla="val 4571"/>
            </a:avLst>
          </a:prstGeom>
          <a:solidFill>
            <a:srgbClr val="F7FBFA"/>
          </a:solidFill>
          <a:ln w="12700">
            <a:solidFill>
              <a:srgbClr val="DCE9E7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4892040" y="333756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3363" y="3408883"/>
            <a:ext cx="405994" cy="405994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5577840" y="331012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Confidentiality &amp; Consent</a:t>
            </a:r>
            <a:endParaRPr lang="en-US" sz="1400" dirty="0"/>
          </a:p>
        </p:txBody>
      </p:sp>
      <p:sp>
        <p:nvSpPr>
          <p:cNvPr id="23" name="Text 17"/>
          <p:cNvSpPr txBox="1"/>
          <p:nvPr/>
        </p:nvSpPr>
        <p:spPr>
          <a:xfrm>
            <a:off x="4892040" y="388620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data and results are shared only through secure, consented channels.</a:t>
            </a:r>
            <a:endParaRPr lang="en-US" sz="1100" dirty="0"/>
          </a:p>
        </p:txBody>
      </p:sp>
      <p:sp>
        <p:nvSpPr>
          <p:cNvPr id="24" name="Text 18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Dry Lab Operations Basics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18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CONTROL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Sample Rejection Criteria</a:t>
            </a:r>
            <a:endParaRPr lang="en-US" sz="26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4206240"/>
                <a:gridCol w="402336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Reason for Rejection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Required Action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Unlabeled or mismatched label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Reject — request sample recollection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Insufficient sample volume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Reject — request sample recollection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Hemolyzed or clotted sample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Reject — request sample recollection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Expired collection tube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Reject — request sample recollection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Missing or incomplete consent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Hold — obtain completed consent before proceeding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Wrong tube type for the test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Reject — request recollection in correct tube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457200" y="45720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in doubt, reject and recollect — a rejected sample costs less than a wrong result.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Dry Lab Operations Basics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18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IMPROVEMENT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Common Errors &amp; How to Avoid Them</a:t>
            </a:r>
            <a:endParaRPr lang="en-US" sz="26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4206240"/>
              </a:tblGrid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Common Error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Prevention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Mislabeling at collection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Label the tube in front of the patient, before leaving the room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Delayed data entry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Register the sample same-day, before shipment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Missing chain-of-custody signature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Built-in checklist at every handoff point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Temperature excursion in transit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Use validated packaging plus a temperature logger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Incomplete requisition sent onward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Front-desk checklist before the customer leaves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Dry Lab Operations Basics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18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OWNS WHAT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Roles &amp; Responsibilities — Quick Reference</a:t>
            </a:r>
            <a:endParaRPr lang="en-US" sz="26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4937760"/>
                <a:gridCol w="3291840"/>
              </a:tblGrid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Stage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Primary Owner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Receiving &amp; Collection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Front Desk / Phlebotomist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Handling &amp; Registration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Lab Registration Officer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Sorting &amp; Shipping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Logistics Coordinator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Tracking &amp; Customer Updates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Customer Service / Sales Liaison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Results Handling &amp; Delivery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</a:rPr>
                        <a:t>Lab Director / Genetic Counselor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Dry Lab Operations Basics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/ 18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GO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Summary Checklist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280160"/>
            <a:ext cx="384048" cy="384048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2846" y="1330086"/>
            <a:ext cx="284196" cy="28419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97280" y="1261872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patient identity twice — at receiving and again at registration.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02920" y="1883664"/>
            <a:ext cx="384048" cy="384048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846" y="1933590"/>
            <a:ext cx="284196" cy="284196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097280" y="1865376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Label every sample immediately, in front of the patient.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502920" y="2487168"/>
            <a:ext cx="384048" cy="384048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846" y="2537094"/>
            <a:ext cx="284196" cy="284196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097280" y="246888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chain-of-custody documentation unbroken at every handoff.</a:t>
            </a:r>
            <a:endParaRPr lang="en-US" sz="1300" dirty="0"/>
          </a:p>
        </p:txBody>
      </p:sp>
      <p:sp>
        <p:nvSpPr>
          <p:cNvPr id="13" name="Shape 8"/>
          <p:cNvSpPr/>
          <p:nvPr/>
        </p:nvSpPr>
        <p:spPr>
          <a:xfrm>
            <a:off x="502920" y="3090672"/>
            <a:ext cx="384048" cy="384048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846" y="3140598"/>
            <a:ext cx="284196" cy="284196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097280" y="3072384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Reconcile every batch against its manifest before it ships.</a:t>
            </a:r>
            <a:endParaRPr lang="en-US" sz="1300" dirty="0"/>
          </a:p>
        </p:txBody>
      </p:sp>
      <p:sp>
        <p:nvSpPr>
          <p:cNvPr id="16" name="Shape 10"/>
          <p:cNvSpPr/>
          <p:nvPr/>
        </p:nvSpPr>
        <p:spPr>
          <a:xfrm>
            <a:off x="502920" y="3694176"/>
            <a:ext cx="384048" cy="384048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846" y="3744102"/>
            <a:ext cx="284196" cy="284196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1097280" y="3675888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every shipment until results are confirmed received.</a:t>
            </a:r>
            <a:endParaRPr lang="en-US" sz="1300" dirty="0"/>
          </a:p>
        </p:txBody>
      </p:sp>
      <p:sp>
        <p:nvSpPr>
          <p:cNvPr id="19" name="Shape 12"/>
          <p:cNvSpPr/>
          <p:nvPr/>
        </p:nvSpPr>
        <p:spPr>
          <a:xfrm>
            <a:off x="502920" y="4297680"/>
            <a:ext cx="384048" cy="384048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846" y="4347606"/>
            <a:ext cx="284196" cy="284196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097280" y="4279392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 results only through secure, confidential channels.</a:t>
            </a:r>
            <a:endParaRPr lang="en-US" sz="1300" dirty="0"/>
          </a:p>
        </p:txBody>
      </p:sp>
      <p:sp>
        <p:nvSpPr>
          <p:cNvPr id="22" name="Text 14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Dry Lab Operations Basics</a:t>
            </a:r>
            <a:endParaRPr lang="en-US" sz="900" dirty="0"/>
          </a:p>
        </p:txBody>
      </p:sp>
      <p:sp>
        <p:nvSpPr>
          <p:cNvPr id="23" name="Text 15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/ 18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9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20" y="3291840"/>
            <a:ext cx="2377440" cy="2377440"/>
          </a:xfrm>
          <a:prstGeom prst="ellipse">
            <a:avLst/>
          </a:prstGeom>
          <a:solidFill>
            <a:srgbClr val="028090">
              <a:alpha val="3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548640" y="-548640"/>
            <a:ext cx="2011680" cy="2011680"/>
          </a:xfrm>
          <a:prstGeom prst="ellipse">
            <a:avLst/>
          </a:prstGeom>
          <a:solidFill>
            <a:srgbClr val="00A896">
              <a:alpha val="3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3840480" y="1097280"/>
            <a:ext cx="1097280" cy="109728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83126" y="1239926"/>
            <a:ext cx="811987" cy="811987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40080" y="246888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34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3200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 — MASS Diagnostics Sales Academy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457200" y="48920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Diagnostics — Dry Lab Operations Basics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892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/ 18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2026-09-07T17:16:38Z</dcterms:created>
  <dcterms:modified xsi:type="dcterms:W3CDTF">2026-09-07T17:16:38Z</dcterms:modified>
</cp:coreProperties>
</file>